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79" r:id="rId2"/>
    <p:sldMasterId id="2147483691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 type="screen16x9"/>
  <p:notesSz cx="7104063" cy="10234613"/>
  <p:embeddedFontLst>
    <p:embeddedFont>
      <p:font typeface="HGｺﾞｼｯｸE" panose="020B0909000000000000" pitchFamily="49" charset="-128"/>
      <p:regular r:id="rId14"/>
    </p:embeddedFont>
    <p:embeddedFont>
      <p:font typeface="Wingdings 3" panose="05040102010807070707" pitchFamily="18" charset="2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游ゴシック" panose="020B0400000000000000" pitchFamily="50" charset="-128"/>
      <p:regular r:id="rId21"/>
      <p:bold r:id="rId22"/>
    </p:embeddedFont>
    <p:embeddedFont>
      <p:font typeface="Source Sans Pro" panose="020B0600070205080204" charset="0"/>
      <p:regular r:id="rId23"/>
      <p:bold r:id="rId24"/>
      <p:italic r:id="rId25"/>
      <p:boldItalic r:id="rId26"/>
    </p:embeddedFont>
    <p:embeddedFont>
      <p:font typeface="游ゴシック Light" panose="020B0300000000000000" pitchFamily="50" charset="-128"/>
      <p:regular r:id="rId27"/>
    </p:embeddedFont>
    <p:embeddedFont>
      <p:font typeface="メイリオ" panose="020B0604030504040204" pitchFamily="50" charset="-128"/>
      <p:regular r:id="rId28"/>
      <p:bold r:id="rId29"/>
      <p:italic r:id="rId30"/>
      <p:boldItalic r:id="rId31"/>
    </p:embeddedFont>
    <p:embeddedFont>
      <p:font typeface="AR P丸ゴシック体E" panose="020F0900000000000000" pitchFamily="50" charset="-128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9A0AAD3-89F4-4240-9DCE-976F5B4256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210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lIns="99059" tIns="99059" rIns="99059" bIns="99059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725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3538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1463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8674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8046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5129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5807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3858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9858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399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2314324"/>
            <a:ext cx="8447150" cy="247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765324"/>
            <a:ext cx="8245162" cy="1106260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1871584"/>
            <a:ext cx="8245160" cy="44274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4467103"/>
            <a:ext cx="21336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4463859"/>
            <a:ext cx="5187908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6233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2765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1838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35373"/>
            <a:ext cx="8272211" cy="275872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4467103"/>
            <a:ext cx="789381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2086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3856481"/>
            <a:ext cx="8468145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282933"/>
            <a:ext cx="8272211" cy="1123130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3406063"/>
            <a:ext cx="8272211" cy="4504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4757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71003"/>
            <a:ext cx="4066793" cy="272478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71003"/>
            <a:ext cx="4066794" cy="272478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86999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547244"/>
            <a:ext cx="8272212" cy="74124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1688169"/>
            <a:ext cx="3815306" cy="402004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1688169"/>
            <a:ext cx="3815305" cy="415030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194540"/>
            <a:ext cx="4044825" cy="220124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4855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454916"/>
            <a:ext cx="8475027" cy="944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547244"/>
            <a:ext cx="8272212" cy="74124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34989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9013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3856480"/>
            <a:ext cx="8473650" cy="9560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3946722"/>
            <a:ext cx="3682084" cy="517136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450900"/>
            <a:ext cx="8469630" cy="31536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3946723"/>
            <a:ext cx="4402490" cy="517136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6513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520042"/>
            <a:ext cx="8272212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449794"/>
            <a:ext cx="8468144" cy="26679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3945096"/>
            <a:ext cx="8272213" cy="44900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441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460805"/>
            <a:ext cx="8482004" cy="891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7603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45451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449794"/>
            <a:ext cx="2180113" cy="4362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06795"/>
            <a:ext cx="1503123" cy="388730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506795"/>
            <a:ext cx="5922209" cy="388730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4467103"/>
            <a:ext cx="99610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4463859"/>
            <a:ext cx="5922209" cy="273844"/>
          </a:xfrm>
        </p:spPr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4467103"/>
            <a:ext cx="873146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8598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0991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50986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02451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37227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94553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1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22296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89416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0318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203967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9707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7377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77321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212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7387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774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903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191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5070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2282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kumimoji="1"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528843"/>
            <a:ext cx="8272212" cy="8921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1752002"/>
            <a:ext cx="8272212" cy="2642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446710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4463859"/>
            <a:ext cx="5187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4467103"/>
            <a:ext cx="7893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342900"/>
            <a:ext cx="2777490" cy="712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340232"/>
            <a:ext cx="2777490" cy="739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342900"/>
            <a:ext cx="277749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158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kumimoji="1"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272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736761" y="918706"/>
            <a:ext cx="8245162" cy="11062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/>
              <a:t>Partial Citizenship </a:t>
            </a:r>
            <a:br>
              <a:rPr lang="en" sz="4000" b="1" dirty="0"/>
            </a:br>
            <a:r>
              <a:rPr lang="en" sz="4000" b="1" dirty="0"/>
              <a:t>in the Era of Exclusion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848849" y="2738790"/>
            <a:ext cx="8245160" cy="4427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b="1" dirty="0">
                <a:solidFill>
                  <a:schemeClr val="bg1">
                    <a:lumMod val="95000"/>
                  </a:schemeClr>
                </a:solidFill>
              </a:rPr>
              <a:t>Rhacel Salazar Parreñas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chemeClr val="bg1"/>
                </a:solidFill>
              </a:rPr>
              <a:t>Professor of Sociology and Gender Studies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 dirty="0">
                <a:solidFill>
                  <a:schemeClr val="bg1"/>
                </a:solidFill>
              </a:rPr>
              <a:t>University of Southern California</a:t>
            </a:r>
          </a:p>
        </p:txBody>
      </p:sp>
      <p:sp>
        <p:nvSpPr>
          <p:cNvPr id="5" name="Shape 84"/>
          <p:cNvSpPr txBox="1">
            <a:spLocks/>
          </p:cNvSpPr>
          <p:nvPr/>
        </p:nvSpPr>
        <p:spPr>
          <a:xfrm>
            <a:off x="227156" y="82502"/>
            <a:ext cx="8545584" cy="53647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12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spcBef>
                <a:spcPts val="0"/>
              </a:spcBef>
            </a:pPr>
            <a:r>
              <a:rPr lang="en" sz="1050" b="1" dirty="0">
                <a:latin typeface="Adobe Caslon Pro" panose="0205050205050A020403" pitchFamily="18" charset="0"/>
              </a:rPr>
              <a:t>Keynote speech, Symposium on Partial Citizenship of Family Migrants, 2016/Oct/1, Rikkyo University</a:t>
            </a:r>
          </a:p>
          <a:p>
            <a:pPr marL="228600">
              <a:spcBef>
                <a:spcPts val="0"/>
              </a:spcBef>
            </a:pPr>
            <a:endParaRPr lang="en" sz="100" b="1" dirty="0">
              <a:latin typeface="Adobe Caslon Pro" panose="0205050205050A020403" pitchFamily="18" charset="0"/>
            </a:endParaRPr>
          </a:p>
          <a:p>
            <a:pPr marL="228600">
              <a:spcBef>
                <a:spcPts val="0"/>
              </a:spcBef>
            </a:pPr>
            <a:r>
              <a:rPr lang="en" sz="1050" b="1" dirty="0">
                <a:latin typeface="Adobe Caslon Pro" panose="0205050205050A020403" pitchFamily="18" charset="0"/>
              </a:rPr>
              <a:t>                                                                                                                                   ILCAA Joint research </a:t>
            </a:r>
            <a:r>
              <a:rPr lang="en" sz="1050" b="1">
                <a:latin typeface="Adobe Caslon Pro" panose="0205050205050A020403" pitchFamily="18" charset="0"/>
              </a:rPr>
              <a:t>project “Child </a:t>
            </a:r>
            <a:r>
              <a:rPr lang="en" sz="1050" b="1" dirty="0">
                <a:latin typeface="Adobe Caslon Pro" panose="0205050205050A020403" pitchFamily="18" charset="0"/>
              </a:rPr>
              <a:t>mgiration </a:t>
            </a:r>
            <a:r>
              <a:rPr lang="en" sz="1050" b="1">
                <a:latin typeface="Adobe Caslon Pro" panose="0205050205050A020403" pitchFamily="18" charset="0"/>
              </a:rPr>
              <a:t>in asia”</a:t>
            </a:r>
            <a:endParaRPr lang="en" sz="1050" b="1" dirty="0">
              <a:latin typeface="Adobe Caslon Pro" panose="0205050205050A020403" pitchFamily="18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Keynote speech "International Symposium on Partial Citizenship of Family Migrants" at the Rikkyo University, 2016/Oct/1, Organized by ILCAA Joint Reseaarch Project "Child Migration in Asia"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Servants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207" y="0"/>
            <a:ext cx="34658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47096" y="716396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dirty="0"/>
              <a:t>Goals of Lecture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47774" y="1889895"/>
            <a:ext cx="9015180" cy="2587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Revisit and unpack definition of </a:t>
            </a:r>
            <a:r>
              <a:rPr lang="en" sz="2400" i="1" dirty="0"/>
              <a:t>partial citizenship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Underscore two principles that underlie </a:t>
            </a:r>
            <a:r>
              <a:rPr lang="en" sz="2400" i="1" dirty="0"/>
              <a:t>partial citizenship</a:t>
            </a:r>
            <a:r>
              <a:rPr lang="en" sz="2400" dirty="0"/>
              <a:t>:</a:t>
            </a:r>
          </a:p>
          <a:p>
            <a:pPr marL="457200" lvl="0" indent="-228600" rtl="0">
              <a:spcBef>
                <a:spcPts val="0"/>
              </a:spcBef>
            </a:pPr>
            <a:endParaRPr lang="en" sz="2400" dirty="0"/>
          </a:p>
          <a:p>
            <a:pPr marL="68580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" sz="2400" dirty="0"/>
              <a:t>Politics of exclusion</a:t>
            </a:r>
          </a:p>
          <a:p>
            <a:pPr marL="685800" lvl="0" indent="-457200" rtl="0">
              <a:spcBef>
                <a:spcPts val="0"/>
              </a:spcBef>
              <a:buFont typeface="+mj-lt"/>
              <a:buAutoNum type="arabicPeriod"/>
            </a:pPr>
            <a:r>
              <a:rPr lang="en" sz="2400" dirty="0"/>
              <a:t>Status of migrants as unfree workers</a:t>
            </a:r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300" dirty="0"/>
              <a:t>Examine applicability of concept to other groups of migrants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914215" y="3205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altLang="ja-JP" b="1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019623" y="645603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Domestic Workers - Excluded and Unfree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270405" y="18368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58800" lvl="0" indent="-4572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2000" dirty="0"/>
              <a:t>Most destinations still exclude domestic workers from </a:t>
            </a:r>
            <a:r>
              <a:rPr lang="en" sz="2000" u="sng" dirty="0"/>
              <a:t>labor law protection</a:t>
            </a:r>
            <a:r>
              <a:rPr lang="en" sz="2000" dirty="0"/>
              <a:t> (examples: Gulf Cooperative Council nations, Taiwan, Singapore, Israel).</a:t>
            </a:r>
          </a:p>
          <a:p>
            <a:pPr marL="558800" lvl="0" indent="-4572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2000" dirty="0"/>
              <a:t>Most destinations render domestic workers “</a:t>
            </a:r>
            <a:r>
              <a:rPr lang="en" sz="2000" u="sng" dirty="0"/>
              <a:t>unfree</a:t>
            </a:r>
            <a:r>
              <a:rPr lang="en" sz="2000" dirty="0"/>
              <a:t>” as their residency is conditional to their employment by a sponsor and they have limited flexibility to change sponsors</a:t>
            </a:r>
          </a:p>
          <a:p>
            <a:pPr marL="558800" lvl="0" indent="-457200" rtl="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2000" dirty="0"/>
              <a:t>Most destinations exclude domestic workers from eligibility for </a:t>
            </a:r>
            <a:r>
              <a:rPr lang="en" sz="2000" u="sng" dirty="0"/>
              <a:t>permanent residency</a:t>
            </a:r>
          </a:p>
          <a:p>
            <a:pPr marL="558800" lvl="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" sz="2000" dirty="0"/>
              <a:t>Most destinations limit the </a:t>
            </a:r>
            <a:r>
              <a:rPr lang="en" sz="2000" u="sng" dirty="0"/>
              <a:t>reproductive rights</a:t>
            </a:r>
            <a:r>
              <a:rPr lang="en" sz="2000" dirty="0"/>
              <a:t> of domestic workers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7914215" y="3205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altLang="ja-JP" b="1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41775" y="722295"/>
            <a:ext cx="8520600" cy="11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Partial citizenship or deterritorialized citizenship</a:t>
            </a:r>
            <a:r>
              <a:rPr lang="en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?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40906" y="1911090"/>
            <a:ext cx="8591393" cy="29735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2800" dirty="0"/>
              <a:t>Expanding efforts by sending states to protect migrant workers</a:t>
            </a:r>
          </a:p>
          <a:p>
            <a:pPr marL="742950" lvl="0" indent="-514350" rtl="0">
              <a:spcBef>
                <a:spcPts val="0"/>
              </a:spcBef>
              <a:buFont typeface="+mj-lt"/>
              <a:buAutoNum type="arabicPeriod"/>
            </a:pPr>
            <a:endParaRPr lang="en" sz="2400" dirty="0"/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sz="2800" dirty="0"/>
              <a:t>Examples are government branch offices that service migrant workers across the Philippine diaspora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14215" y="3205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altLang="ja-JP" b="1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10136" y="639704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Applicability of partial citizenship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7599" y="2131031"/>
            <a:ext cx="8520600" cy="30124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429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2600" dirty="0"/>
              <a:t>Other temporary migrant workers – entertainers</a:t>
            </a:r>
          </a:p>
          <a:p>
            <a:pPr marL="742950" lvl="0" indent="-514350" rtl="0">
              <a:spcBef>
                <a:spcPts val="0"/>
              </a:spcBef>
              <a:buFont typeface="+mj-lt"/>
              <a:buAutoNum type="arabicPeriod"/>
            </a:pPr>
            <a:endParaRPr lang="en" sz="2400" dirty="0"/>
          </a:p>
          <a:p>
            <a:pPr marL="742950" lvl="0" indent="-514350" rtl="0">
              <a:lnSpc>
                <a:spcPts val="0"/>
              </a:lnSpc>
              <a:spcBef>
                <a:spcPts val="0"/>
              </a:spcBef>
              <a:buFont typeface="+mj-lt"/>
              <a:buAutoNum type="arabicPeriod"/>
            </a:pPr>
            <a:endParaRPr sz="2800" dirty="0"/>
          </a:p>
          <a:p>
            <a:pPr marL="742950" lvl="0" indent="-514350" rtl="0">
              <a:spcBef>
                <a:spcPts val="0"/>
              </a:spcBef>
              <a:buFont typeface="+mj-lt"/>
              <a:buAutoNum type="arabicPeriod"/>
            </a:pPr>
            <a:r>
              <a:rPr lang="en" sz="2800" dirty="0"/>
              <a:t>Undocumented workers</a:t>
            </a:r>
          </a:p>
          <a:p>
            <a:pPr marL="742950" lvl="0" indent="-514350" rtl="0">
              <a:spcBef>
                <a:spcPts val="0"/>
              </a:spcBef>
              <a:buFont typeface="+mj-lt"/>
              <a:buAutoNum type="arabicPeriod"/>
            </a:pPr>
            <a:endParaRPr sz="2400" dirty="0"/>
          </a:p>
          <a:p>
            <a:pPr marL="742950" lvl="0" indent="-514350">
              <a:spcBef>
                <a:spcPts val="0"/>
              </a:spcBef>
              <a:buFont typeface="+mj-lt"/>
              <a:buAutoNum type="arabicPeriod"/>
            </a:pPr>
            <a:r>
              <a:rPr lang="en" sz="2800" dirty="0"/>
              <a:t>Marriage migrants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14215" y="3205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altLang="ja-JP" b="1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541657" y="71639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Foregrounding exclusion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67106" y="2084575"/>
            <a:ext cx="8520600" cy="28885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" sz="2800" dirty="0"/>
              <a:t>Partial citizenship</a:t>
            </a:r>
          </a:p>
          <a:p>
            <a:pPr marL="514350" indent="-514350">
              <a:buFont typeface="+mj-lt"/>
              <a:buAutoNum type="arabicPeriod"/>
            </a:pPr>
            <a:endParaRPr lang="en" sz="2400" dirty="0"/>
          </a:p>
          <a:p>
            <a:pPr marL="514350" indent="-514350">
              <a:buFont typeface="+mj-lt"/>
              <a:buAutoNum type="arabicPeriod"/>
            </a:pPr>
            <a:r>
              <a:rPr lang="en" sz="2800" dirty="0"/>
              <a:t>Postnational citizenship</a:t>
            </a:r>
          </a:p>
          <a:p>
            <a:pPr marL="514350" indent="-514350">
              <a:buFont typeface="+mj-lt"/>
              <a:buAutoNum type="arabicPeriod"/>
            </a:pPr>
            <a:endParaRPr lang="en" sz="2400" dirty="0"/>
          </a:p>
          <a:p>
            <a:pPr marL="514350" indent="-514350">
              <a:buFont typeface="+mj-lt"/>
              <a:buAutoNum type="arabicPeriod"/>
            </a:pPr>
            <a:r>
              <a:rPr lang="en" sz="2800" dirty="0"/>
              <a:t>Flexible citizenship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14215" y="3205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altLang="ja-JP" b="1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656634" y="728194"/>
            <a:ext cx="3682163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Conclusion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59762" y="2355944"/>
            <a:ext cx="8094881" cy="25110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Partial citizenship foregrounded the shift from 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dirty="0"/>
              <a:t>migrant inclusion to </a:t>
            </a:r>
            <a:r>
              <a:rPr lang="en" sz="2800" b="1" dirty="0"/>
              <a:t>migrant exclusion </a:t>
            </a:r>
            <a:r>
              <a:rPr lang="en" sz="2800" dirty="0"/>
              <a:t>and </a:t>
            </a:r>
          </a:p>
          <a:p>
            <a:pPr lvl="0">
              <a:spcBef>
                <a:spcPts val="0"/>
              </a:spcBef>
              <a:buNone/>
            </a:pPr>
            <a:r>
              <a:rPr lang="en-US" sz="2800" dirty="0"/>
              <a:t>t</a:t>
            </a:r>
            <a:r>
              <a:rPr lang="en" sz="2800" dirty="0"/>
              <a:t>he</a:t>
            </a:r>
            <a:r>
              <a:rPr lang="ja-JP" altLang="en-US" sz="2800" dirty="0"/>
              <a:t> </a:t>
            </a:r>
            <a:r>
              <a:rPr lang="en" sz="2800" dirty="0"/>
              <a:t>rise of </a:t>
            </a:r>
            <a:r>
              <a:rPr lang="en" sz="2800" b="1" dirty="0"/>
              <a:t>unfree labor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914215" y="320582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altLang="ja-JP" b="1" dirty="0"/>
              <a:t>7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配当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TM03457464[[fn=配当]]</Template>
  <TotalTime>53</TotalTime>
  <Words>259</Words>
  <Application>Microsoft Office PowerPoint</Application>
  <PresentationFormat>画面に合わせる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23" baseType="lpstr">
      <vt:lpstr>Gill Sans MT</vt:lpstr>
      <vt:lpstr>HGｺﾞｼｯｸE</vt:lpstr>
      <vt:lpstr>Wingdings 3</vt:lpstr>
      <vt:lpstr>Century Gothic</vt:lpstr>
      <vt:lpstr>Wingdings 2</vt:lpstr>
      <vt:lpstr>游ゴシック</vt:lpstr>
      <vt:lpstr>Source Sans Pro</vt:lpstr>
      <vt:lpstr>游ゴシック Light</vt:lpstr>
      <vt:lpstr>Arial</vt:lpstr>
      <vt:lpstr>Adobe Caslon Pro</vt:lpstr>
      <vt:lpstr>メイリオ</vt:lpstr>
      <vt:lpstr>AR P丸ゴシック体E</vt:lpstr>
      <vt:lpstr>イオン ボードルーム</vt:lpstr>
      <vt:lpstr>配当</vt:lpstr>
      <vt:lpstr>Office テーマ</vt:lpstr>
      <vt:lpstr>Partial Citizenship  in the Era of Exclusion</vt:lpstr>
      <vt:lpstr>PowerPoint プレゼンテーション</vt:lpstr>
      <vt:lpstr>Goals of Lecture</vt:lpstr>
      <vt:lpstr>Domestic Workers - Excluded and Unfree</vt:lpstr>
      <vt:lpstr>Partial citizenship or deterritorialized citizenship?</vt:lpstr>
      <vt:lpstr>Applicability of partial citizenship</vt:lpstr>
      <vt:lpstr>Foregrounding exclusion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Citizenship in the Era of Exclusion</dc:title>
  <cp:lastModifiedBy>石井香世子</cp:lastModifiedBy>
  <cp:revision>12</cp:revision>
  <cp:lastPrinted>2016-09-26T01:16:52Z</cp:lastPrinted>
  <dcterms:modified xsi:type="dcterms:W3CDTF">2016-09-26T01:17:02Z</dcterms:modified>
</cp:coreProperties>
</file>